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6699"/>
    <a:srgbClr val="00FF00"/>
    <a:srgbClr val="00FF99"/>
    <a:srgbClr val="00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9490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425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15983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67662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00816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84628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2508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3990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5675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4579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C233-0C43-4C0A-831C-EE69CBCC244C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3252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2C233-0C43-4C0A-831C-EE69CBCC244C}" type="datetimeFigureOut">
              <a:rPr lang="th-TH" smtClean="0"/>
              <a:t>13/11/61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A9652-C877-4B83-A4E2-065947EC5BC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7248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856265"/>
              </p:ext>
            </p:extLst>
          </p:nvPr>
        </p:nvGraphicFramePr>
        <p:xfrm>
          <a:off x="-1" y="369332"/>
          <a:ext cx="9144001" cy="63341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8201"/>
                <a:gridCol w="2459538"/>
                <a:gridCol w="2912916"/>
                <a:gridCol w="2453346"/>
              </a:tblGrid>
              <a:tr h="26181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ประเด็น 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PA: </a:t>
                      </a:r>
                      <a:r>
                        <a:rPr lang="th-TH" sz="1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อัตราส่วนการตายมารดาไม่เกิน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17</a:t>
                      </a:r>
                      <a:r>
                        <a:rPr lang="th-TH" sz="1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ต่อแสนการเกิดมีชีพ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72263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เป้าหมาย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: </a:t>
                      </a:r>
                      <a:r>
                        <a:rPr lang="th-TH" sz="1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ลูกเกิดรอดแม่ปลอดภัย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ตัวชี้วัด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: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อัตราส่วนการตาย</a:t>
                      </a:r>
                      <a:r>
                        <a:rPr lang="th-TH" sz="16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มารดาไม่เกิน</a:t>
                      </a:r>
                      <a:r>
                        <a:rPr lang="th-TH" sz="16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8 </a:t>
                      </a:r>
                      <a:r>
                        <a:rPr lang="th-TH" sz="16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ต่อ</a:t>
                      </a: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การเกิดมีชีพแสนคน </a:t>
                      </a:r>
                      <a:r>
                        <a:rPr lang="th-TH" sz="16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(ลดลง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50%</a:t>
                      </a: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6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จากปีที่ผ่านมา)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               2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.</a:t>
                      </a: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อัตราทารกตายจาก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SBA  </a:t>
                      </a: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ลดลง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50%  3.</a:t>
                      </a: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จังหวัดในเขต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8 </a:t>
                      </a: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ผ่าน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PNC MCH</a:t>
                      </a: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6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เพิ่มขึ้นปีละ</a:t>
                      </a:r>
                      <a:r>
                        <a:rPr lang="th-TH" sz="1600" baseline="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2 </a:t>
                      </a: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จังหวัด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21347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มาตรการ</a:t>
                      </a: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/แนวทาง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ต้นทาง ( </a:t>
                      </a:r>
                      <a:r>
                        <a:rPr lang="en-US" sz="1800" b="1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Pre-hospital </a:t>
                      </a:r>
                      <a:r>
                        <a:rPr lang="th-TH" sz="1800" b="1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)</a:t>
                      </a:r>
                      <a:endParaRPr lang="en-US" sz="1050" b="1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กลางทาง ( </a:t>
                      </a:r>
                      <a:r>
                        <a:rPr lang="en-US" sz="1800" b="1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In-hospital </a:t>
                      </a:r>
                      <a:r>
                        <a:rPr lang="th-TH" sz="1800" b="1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)</a:t>
                      </a:r>
                      <a:endParaRPr lang="en-US" sz="1050" b="1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ปลายทาง </a:t>
                      </a:r>
                      <a:r>
                        <a:rPr lang="th-TH" sz="1800" b="1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(</a:t>
                      </a:r>
                      <a:r>
                        <a:rPr lang="en-US" sz="1800" b="1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Post-hospital </a:t>
                      </a:r>
                      <a:r>
                        <a:rPr lang="th-TH" sz="1800" b="1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)</a:t>
                      </a:r>
                      <a:endParaRPr lang="en-US" sz="1050" b="1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99"/>
                    </a:solidFill>
                  </a:tcPr>
                </a:tc>
              </a:tr>
              <a:tr h="1898426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ค้นหาหญิงวัยเจริญพันธุ์ที่มีความเสี่ยง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คัดกรองความเสี่ยงหญิงตั้งครรภ์ทุกราย</a:t>
                      </a:r>
                      <a:endParaRPr lang="en-US" sz="1000" dirty="0" smtClean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3.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ส่งต่อหญิงตั้งครรภ์เสี่ยง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 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คัดกรองความเสี่ยงทุกราย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รับ-ส่งต่อหญิงตั้งครรภ์ที่มีความเสี่ยง</a:t>
                      </a:r>
                      <a:endParaRPr lang="en-US" sz="1600" dirty="0" smtClean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3.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ตรวจวินิจฉัยเพิ่มเติม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4.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ส่งต่อรพ.ที่มีศักยภาพสูงกว่า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5.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ดูแลตาม </a:t>
                      </a: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CPG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รายโรค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6.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คืนข้อมูลหญิงตั้งครรภ์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หญิงคลอด หลังคลอดที่มีความเสี่ยง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รับข้อมูลคืนกลับกลุ่มเสี่ยง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ติดตามเยี่ยมตามระบบ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COC 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ระดับ </a:t>
                      </a: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High risk, Very High risk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 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 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 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6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h-TH" sz="1600" dirty="0" smtClean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h-TH" sz="1600" dirty="0" smtClean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h-TH" sz="1600" dirty="0" smtClean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 smtClean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กิจกรรม</a:t>
                      </a: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หลัก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คัดกรองโดยใช้แบบประเมิน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WHO 18 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ข้อ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คัดกรองโดยใช้แบบคัดกรองรายโรคเพิ่มเติม เช่น </a:t>
                      </a: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PPH, PIH, Heart disease, GDM, Preterm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3.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ตรวจวัดค่า </a:t>
                      </a: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O2 sat 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ทุก </a:t>
                      </a: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visit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รับ-ส่งต่อ เพื่อวินิจฉัยเพิ่มเติม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จัดระบบช่องทางด่วนในการรับ-ส่งต่อ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ANC LR PP 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กรณีตรวจพิเศษและวิกฤตฉุกเฉิน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3.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กำหนด </a:t>
                      </a: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Early Warning signs 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การดูแลรายบุคคล/รายโรค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4.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ดูแลตาม </a:t>
                      </a: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CPG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รายโรค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5.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คืนข้อมูลความเสี่ยงทุกระยะ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6.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จัดทำแนวทางการดูแลต่อเนื่องในชุมชน(</a:t>
                      </a: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COC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7.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ส่งต่อระดับ </a:t>
                      </a: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Supra Tertiary 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กรณีเกินศักยภาพ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รับข้อมูลคืนกลับกลุ่มเสี่ยง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ติดตามเยี่ยมตามระบบ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COC 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ระดับ </a:t>
                      </a: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High risk 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ทุก</a:t>
                      </a: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2wk, Very High risk 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ทุก</a:t>
                      </a:r>
                      <a:r>
                        <a:rPr lang="en-US" sz="1600" baseline="0" dirty="0" err="1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wk</a:t>
                      </a:r>
                      <a:endParaRPr lang="en-US" sz="1600" baseline="0" dirty="0" smtClean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3.Mapping 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แผนที่ความเสี่ยงเพื่อรับส่งต่อกรณีฉุกเฉิน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4.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วางแผนการดูแล</a:t>
                      </a:r>
                      <a:r>
                        <a:rPr lang="th-TH" sz="1600" baseline="0" dirty="0" err="1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โดยสห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สาขาวิชาชีพ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5.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กำหนด</a:t>
                      </a:r>
                      <a:r>
                        <a:rPr lang="en-US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Early Warning signs </a:t>
                      </a:r>
                      <a:r>
                        <a:rPr lang="th-TH" sz="1600" baseline="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การดูแลรายบุคคล/รายโรค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หน่วยงานที่รับผิดชอบ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รพสต.(</a:t>
                      </a:r>
                      <a:r>
                        <a:rPr lang="en-US" sz="1600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P</a:t>
                      </a:r>
                      <a:r>
                        <a:rPr lang="th-TH" sz="1600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) </a:t>
                      </a:r>
                      <a:r>
                        <a:rPr lang="en-US" sz="1600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ANC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 err="1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รพช</a:t>
                      </a:r>
                      <a:r>
                        <a:rPr lang="th-TH" sz="1600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. (</a:t>
                      </a:r>
                      <a:r>
                        <a:rPr lang="en-US" sz="1600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A,S,M,F</a:t>
                      </a:r>
                      <a:r>
                        <a:rPr lang="th-TH" sz="1600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)</a:t>
                      </a:r>
                      <a:r>
                        <a:rPr lang="en-US" sz="1600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ANC/LR/PP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รพสต.(</a:t>
                      </a:r>
                      <a:r>
                        <a:rPr lang="en-US" sz="1600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P</a:t>
                      </a:r>
                      <a:r>
                        <a:rPr lang="th-TH" sz="1600" dirty="0">
                          <a:effectLst/>
                          <a:latin typeface="TH SarabunPSK" panose="020B0500040200020003" pitchFamily="34" charset="-34"/>
                          <a:ea typeface="Tahoma" pitchFamily="34" charset="0"/>
                          <a:cs typeface="TH SarabunPSK" panose="020B0500040200020003" pitchFamily="34" charset="-34"/>
                        </a:rPr>
                        <a:t>) </a:t>
                      </a:r>
                      <a:endParaRPr lang="en-US" sz="1000" dirty="0">
                        <a:effectLst/>
                        <a:latin typeface="TH SarabunPSK" panose="020B0500040200020003" pitchFamily="34" charset="-34"/>
                        <a:ea typeface="Tahoma" pitchFamily="34" charset="0"/>
                        <a:cs typeface="TH SarabunPSK" panose="020B0500040200020003" pitchFamily="34" charset="-34"/>
                      </a:endParaRPr>
                    </a:p>
                  </a:txBody>
                  <a:tcPr marL="58643" marR="586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สี่เหลี่ยมผืนผ้า 2"/>
          <p:cNvSpPr/>
          <p:nvPr/>
        </p:nvSpPr>
        <p:spPr>
          <a:xfrm>
            <a:off x="202085" y="0"/>
            <a:ext cx="88344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99"/>
                </a:solidFill>
                <a:latin typeface="TH SarabunPSK" panose="020B0500040200020003" pitchFamily="34" charset="-34"/>
                <a:ea typeface="Tahoma" pitchFamily="34" charset="0"/>
                <a:cs typeface="TH SarabunPSK" panose="020B0500040200020003" pitchFamily="34" charset="-34"/>
              </a:rPr>
              <a:t>Value chain : Service  plan </a:t>
            </a:r>
            <a:r>
              <a:rPr lang="th-TH" sz="2000" b="1" dirty="0" smtClean="0">
                <a:solidFill>
                  <a:srgbClr val="000099"/>
                </a:solidFill>
                <a:latin typeface="TH SarabunPSK" panose="020B0500040200020003" pitchFamily="34" charset="-34"/>
                <a:ea typeface="Tahoma" pitchFamily="34" charset="0"/>
                <a:cs typeface="TH SarabunPSK" panose="020B0500040200020003" pitchFamily="34" charset="-34"/>
              </a:rPr>
              <a:t>สาขาแม่และเด็ก ปี 2562 เขตสุขภาพที่ 8</a:t>
            </a:r>
            <a:endParaRPr lang="th-TH" sz="2000" b="1" dirty="0">
              <a:solidFill>
                <a:srgbClr val="000099"/>
              </a:solidFill>
              <a:latin typeface="TH SarabunPSK" panose="020B0500040200020003" pitchFamily="34" charset="-34"/>
              <a:ea typeface="Tahoma" pitchFamily="34" charset="0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4837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384</Words>
  <Application>Microsoft Office PowerPoint</Application>
  <PresentationFormat>นำเสนอทางหน้าจอ (4:3)</PresentationFormat>
  <Paragraphs>56</Paragraphs>
  <Slides>1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</vt:i4>
      </vt:variant>
    </vt:vector>
  </HeadingPairs>
  <TitlesOfParts>
    <vt:vector size="2" baseType="lpstr">
      <vt:lpstr>ชุดรูปแบบของ Office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WINDOWS10</dc:creator>
  <cp:lastModifiedBy>asus pc</cp:lastModifiedBy>
  <cp:revision>10</cp:revision>
  <dcterms:created xsi:type="dcterms:W3CDTF">2018-10-20T09:40:00Z</dcterms:created>
  <dcterms:modified xsi:type="dcterms:W3CDTF">2018-11-13T02:18:52Z</dcterms:modified>
</cp:coreProperties>
</file>